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77" r:id="rId2"/>
  </p:sldIdLst>
  <p:sldSz cx="9144000" cy="6858000" type="screen4x3"/>
  <p:notesSz cx="68580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028" autoAdjust="0"/>
    <p:restoredTop sz="94575" autoAdjust="0"/>
  </p:normalViewPr>
  <p:slideViewPr>
    <p:cSldViewPr snapToGrid="0">
      <p:cViewPr>
        <p:scale>
          <a:sx n="75" d="100"/>
          <a:sy n="75" d="100"/>
        </p:scale>
        <p:origin x="-2238" y="-4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40" d="100"/>
          <a:sy n="40" d="100"/>
        </p:scale>
        <p:origin x="-1542" y="-108"/>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27651" name="Rectangle 3"/>
          <p:cNvSpPr>
            <a:spLocks noGrp="1" noChangeArrowheads="1"/>
          </p:cNvSpPr>
          <p:nvPr>
            <p:ph type="dt" idx="1"/>
          </p:nvPr>
        </p:nvSpPr>
        <p:spPr bwMode="auto">
          <a:xfrm>
            <a:off x="3884613" y="0"/>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27652" name="Rectangle 4"/>
          <p:cNvSpPr>
            <a:spLocks noGrp="1" noRot="1" noChangeAspect="1" noChangeArrowheads="1" noTextEdit="1"/>
          </p:cNvSpPr>
          <p:nvPr>
            <p:ph type="sldImg" idx="2"/>
          </p:nvPr>
        </p:nvSpPr>
        <p:spPr bwMode="auto">
          <a:xfrm>
            <a:off x="1106488" y="698500"/>
            <a:ext cx="4646612" cy="348456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685800" y="4416425"/>
            <a:ext cx="5486400" cy="418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7654" name="Rectangle 6"/>
          <p:cNvSpPr>
            <a:spLocks noGrp="1" noChangeArrowheads="1"/>
          </p:cNvSpPr>
          <p:nvPr>
            <p:ph type="ftr" sz="quarter" idx="4"/>
          </p:nvPr>
        </p:nvSpPr>
        <p:spPr bwMode="auto">
          <a:xfrm>
            <a:off x="0" y="8831263"/>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27655" name="Rectangle 7"/>
          <p:cNvSpPr>
            <a:spLocks noGrp="1" noChangeArrowheads="1"/>
          </p:cNvSpPr>
          <p:nvPr>
            <p:ph type="sldNum" sz="quarter" idx="5"/>
          </p:nvPr>
        </p:nvSpPr>
        <p:spPr bwMode="auto">
          <a:xfrm>
            <a:off x="3884613" y="8831263"/>
            <a:ext cx="29718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20EA98C1-F9BF-452C-BDFE-5DADDA1718BD}" type="slidenum">
              <a:rPr lang="en-US" altLang="en-US"/>
              <a:pPr/>
              <a:t>‹#›</a:t>
            </a:fld>
            <a:endParaRPr lang="en-US" altLang="en-US"/>
          </a:p>
        </p:txBody>
      </p:sp>
    </p:spTree>
    <p:extLst>
      <p:ext uri="{BB962C8B-B14F-4D97-AF65-F5344CB8AC3E}">
        <p14:creationId xmlns:p14="http://schemas.microsoft.com/office/powerpoint/2010/main" val="234715915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01423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93313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25381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17309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888613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07193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1901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14868709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614711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354849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80101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6" name="Rectangle 52"/>
          <p:cNvSpPr>
            <a:spLocks noChangeArrowheads="1"/>
          </p:cNvSpPr>
          <p:nvPr userDrawn="1"/>
        </p:nvSpPr>
        <p:spPr bwMode="auto">
          <a:xfrm>
            <a:off x="4953000" y="3429000"/>
            <a:ext cx="38862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aphicFrame>
        <p:nvGraphicFramePr>
          <p:cNvPr id="1462" name="Group 438"/>
          <p:cNvGraphicFramePr>
            <a:graphicFrameLocks noGrp="1"/>
          </p:cNvGraphicFramePr>
          <p:nvPr userDrawn="1"/>
        </p:nvGraphicFramePr>
        <p:xfrm>
          <a:off x="152400" y="152400"/>
          <a:ext cx="8839200" cy="670560"/>
        </p:xfrm>
        <a:graphic>
          <a:graphicData uri="http://schemas.openxmlformats.org/drawingml/2006/table">
            <a:tbl>
              <a:tblPr/>
              <a:tblGrid>
                <a:gridCol w="692150"/>
                <a:gridCol w="1844675"/>
                <a:gridCol w="730250"/>
                <a:gridCol w="730250"/>
                <a:gridCol w="998538"/>
                <a:gridCol w="982662"/>
                <a:gridCol w="1630363"/>
                <a:gridCol w="1230312"/>
              </a:tblGrid>
              <a:tr h="3048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Name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POW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Due Date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Date submitted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4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44475">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cap="flat">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a:noFill/>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600" b="0" i="0" u="none" strike="noStrike" cap="none" normalizeH="0" baseline="0" smtClean="0">
                        <a:ln>
                          <a:noFill/>
                        </a:ln>
                        <a:solidFill>
                          <a:schemeClr val="tx1"/>
                        </a:solidFill>
                        <a:effectLst/>
                        <a:latin typeface="Times New Roman" pitchFamily="18" charset="0"/>
                      </a:endParaRPr>
                    </a:p>
                  </a:txBody>
                  <a:tcP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cap="flat">
                      <a:noFill/>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Total points/Grade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85" name="Group 461"/>
          <p:cNvGraphicFramePr>
            <a:graphicFrameLocks noGrp="1"/>
          </p:cNvGraphicFramePr>
          <p:nvPr userDrawn="1"/>
        </p:nvGraphicFramePr>
        <p:xfrm>
          <a:off x="6172200" y="990600"/>
          <a:ext cx="2819400" cy="2651760"/>
        </p:xfrm>
        <a:graphic>
          <a:graphicData uri="http://schemas.openxmlformats.org/drawingml/2006/table">
            <a:tbl>
              <a:tblPr/>
              <a:tblGrid>
                <a:gridCol w="2819400"/>
              </a:tblGrid>
              <a:tr h="609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Please attach all scratch work to your final copy.  All work should be on another sheet of paper.  Always write in COMPLETE sentences!</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3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“Algebra” may not be used as a strategy.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ALL</a:t>
                      </a:r>
                      <a:r>
                        <a:rPr kumimoji="0" lang="en-US" altLang="en-US" sz="1200" b="0" i="0" u="none" strike="noStrike" cap="none" normalizeH="0" baseline="0" smtClean="0">
                          <a:ln>
                            <a:noFill/>
                          </a:ln>
                          <a:solidFill>
                            <a:schemeClr val="tx1"/>
                          </a:solidFill>
                          <a:effectLst/>
                          <a:latin typeface="Times New Roman" pitchFamily="18" charset="0"/>
                        </a:rPr>
                        <a:t> submitted work must be in your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writing or typed on a computer.  You must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be able to explain all work on your POW.</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7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Remember, the main idea behind these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problems is </a:t>
                      </a:r>
                      <a:r>
                        <a:rPr kumimoji="0" lang="en-US" altLang="en-US" sz="1200" b="0" i="0" u="sng" strike="noStrike" cap="none" normalizeH="0" baseline="0" smtClean="0">
                          <a:ln>
                            <a:noFill/>
                          </a:ln>
                          <a:solidFill>
                            <a:schemeClr val="tx1"/>
                          </a:solidFill>
                          <a:effectLst/>
                          <a:latin typeface="Times New Roman" pitchFamily="18" charset="0"/>
                        </a:rPr>
                        <a:t>to be able to explain the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0" i="0" u="sng" strike="noStrike" cap="none" normalizeH="0" baseline="0" smtClean="0">
                          <a:ln>
                            <a:noFill/>
                          </a:ln>
                          <a:solidFill>
                            <a:schemeClr val="tx1"/>
                          </a:solidFill>
                          <a:effectLst/>
                          <a:latin typeface="Times New Roman" pitchFamily="18" charset="0"/>
                        </a:rPr>
                        <a:t>process involved in problem solving</a:t>
                      </a:r>
                      <a:r>
                        <a:rPr kumimoji="0" lang="en-US" altLang="en-US" sz="1200" b="0" i="0" u="none" strike="noStrike" cap="none" normalizeH="0" baseline="0" smtClean="0">
                          <a:ln>
                            <a:noFill/>
                          </a:ln>
                          <a:solidFill>
                            <a:schemeClr val="tx1"/>
                          </a:solidFill>
                          <a:effectLst/>
                          <a:latin typeface="Times New Roman" pitchFamily="18" charset="0"/>
                        </a:rPr>
                        <a:t>, not only to get a “correct answer.”</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471" name="Group 447"/>
          <p:cNvGraphicFramePr>
            <a:graphicFrameLocks noGrp="1"/>
          </p:cNvGraphicFramePr>
          <p:nvPr userDrawn="1"/>
        </p:nvGraphicFramePr>
        <p:xfrm>
          <a:off x="152400" y="2684463"/>
          <a:ext cx="5867400" cy="1051560"/>
        </p:xfrm>
        <a:graphic>
          <a:graphicData uri="http://schemas.openxmlformats.org/drawingml/2006/table">
            <a:tbl>
              <a:tblPr/>
              <a:tblGrid>
                <a:gridCol w="1955800"/>
                <a:gridCol w="1955800"/>
                <a:gridCol w="1955800"/>
              </a:tblGrid>
              <a:tr h="152400">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PROBLEM SOLVING STRATEGIES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r>
              <a:tr h="2127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an organized list</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a picture or diagram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look for a pattern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28600">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Use or make a table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Brainstorm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Guess and check</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478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Work backwards</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Make it simpler</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Times New Roman" pitchFamily="18" charset="0"/>
                        </a:rPr>
                        <a:t>Act out or use objects</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662" name="Group 638"/>
          <p:cNvGraphicFramePr>
            <a:graphicFrameLocks noGrp="1"/>
          </p:cNvGraphicFramePr>
          <p:nvPr userDrawn="1"/>
        </p:nvGraphicFramePr>
        <p:xfrm>
          <a:off x="152400" y="3810000"/>
          <a:ext cx="8839200" cy="2968752"/>
        </p:xfrm>
        <a:graphic>
          <a:graphicData uri="http://schemas.openxmlformats.org/drawingml/2006/table">
            <a:tbl>
              <a:tblPr/>
              <a:tblGrid>
                <a:gridCol w="6477000"/>
                <a:gridCol w="304800"/>
                <a:gridCol w="381000"/>
                <a:gridCol w="304800"/>
                <a:gridCol w="242888"/>
                <a:gridCol w="365125"/>
                <a:gridCol w="366712"/>
                <a:gridCol w="396875"/>
              </a:tblGrid>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1.  STATEMENT:</a:t>
                      </a:r>
                      <a:r>
                        <a:rPr kumimoji="0" lang="en-US" altLang="en-US" sz="1200" b="0" i="0" u="none" strike="noStrike" cap="none" normalizeH="0" baseline="0" smtClean="0">
                          <a:ln>
                            <a:noFill/>
                          </a:ln>
                          <a:solidFill>
                            <a:schemeClr val="tx1"/>
                          </a:solidFill>
                          <a:effectLst/>
                          <a:latin typeface="Times New Roman" pitchFamily="18" charset="0"/>
                        </a:rPr>
                        <a:t> </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In your OWN WORDS restate the problem providing enough details to solve the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2.  PROCEDURE:</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a.  Solve the problem, then EXPLAIN step by step how you found the solution.  Provide DETAILS!!!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Show ALL your work, steps, drawings or tables.  Label and organize all work on your final copy.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4</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36538">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Name the main strategy that you used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762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d.  Name one strategy that would not work to solve this POW.  Why?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65113">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itchFamily="18" charset="0"/>
                        </a:rPr>
                        <a:t>3.  CONCLUSION:  </a:t>
                      </a:r>
                      <a:r>
                        <a:rPr kumimoji="0" lang="en-US" altLang="en-US" sz="1200" b="0" i="0" u="none" strike="noStrike" cap="none" normalizeH="0" baseline="0" smtClean="0">
                          <a:ln>
                            <a:noFill/>
                          </a:ln>
                          <a:solidFill>
                            <a:schemeClr val="tx1"/>
                          </a:solidFill>
                          <a:effectLst/>
                          <a:latin typeface="Times New Roman" pitchFamily="18" charset="0"/>
                        </a:rPr>
                        <a:t>a.  What is your answer?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3">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gridSpan="2">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8892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b.  Could there be other CORRECT answers to this same problem?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80975">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altLang="en-US" sz="1200" b="0" i="0" u="none" strike="noStrike" cap="none" normalizeH="0" baseline="0" smtClean="0">
                          <a:ln>
                            <a:noFill/>
                          </a:ln>
                          <a:solidFill>
                            <a:schemeClr val="tx1"/>
                          </a:solidFill>
                          <a:effectLst/>
                          <a:latin typeface="Times New Roman" pitchFamily="18" charset="0"/>
                        </a:rPr>
                        <a:t>c.  What 6</a:t>
                      </a:r>
                      <a:r>
                        <a:rPr kumimoji="0" lang="en-US" altLang="en-US" sz="1200" b="0" i="0" u="none" strike="noStrike" cap="none" normalizeH="0" baseline="30000" smtClean="0">
                          <a:ln>
                            <a:noFill/>
                          </a:ln>
                          <a:solidFill>
                            <a:schemeClr val="tx1"/>
                          </a:solidFill>
                          <a:effectLst/>
                          <a:latin typeface="Times New Roman" pitchFamily="18" charset="0"/>
                        </a:rPr>
                        <a:t>th</a:t>
                      </a:r>
                      <a:r>
                        <a:rPr kumimoji="0" lang="en-US" altLang="en-US" sz="1200" b="0" i="0" u="none" strike="noStrike" cap="none" normalizeH="0" baseline="0" smtClean="0">
                          <a:ln>
                            <a:noFill/>
                          </a:ln>
                          <a:solidFill>
                            <a:schemeClr val="tx1"/>
                          </a:solidFill>
                          <a:effectLst/>
                          <a:latin typeface="Times New Roman" pitchFamily="18" charset="0"/>
                        </a:rPr>
                        <a:t> grade (or higher) math related concept did this POW teach you or reinforce that can be used for future problems?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5">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altLang="en-US" sz="14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lvl1pPr>
                        <a:spcBef>
                          <a:spcPct val="20000"/>
                        </a:spcBef>
                        <a:defRPr sz="2800">
                          <a:solidFill>
                            <a:schemeClr val="tx1"/>
                          </a:solidFill>
                          <a:latin typeface="Times New Roman" pitchFamily="18" charset="0"/>
                        </a:defRPr>
                      </a:lvl1pPr>
                      <a:lvl2pPr>
                        <a:spcBef>
                          <a:spcPct val="20000"/>
                        </a:spcBef>
                        <a:defRPr sz="2400">
                          <a:solidFill>
                            <a:schemeClr val="tx1"/>
                          </a:solidFill>
                          <a:latin typeface="Times New Roman" pitchFamily="18" charset="0"/>
                        </a:defRPr>
                      </a:lvl2pPr>
                      <a:lvl3pPr>
                        <a:spcBef>
                          <a:spcPct val="20000"/>
                        </a:spcBef>
                        <a:defRPr sz="2000">
                          <a:solidFill>
                            <a:schemeClr val="tx1"/>
                          </a:solidFill>
                          <a:latin typeface="Times New Roman" pitchFamily="18" charset="0"/>
                        </a:defRPr>
                      </a:lvl3pPr>
                      <a:lvl4pPr>
                        <a:spcBef>
                          <a:spcPct val="20000"/>
                        </a:spcBef>
                        <a:defRPr>
                          <a:solidFill>
                            <a:schemeClr val="tx1"/>
                          </a:solidFill>
                          <a:latin typeface="Times New Roman" pitchFamily="18" charset="0"/>
                        </a:defRPr>
                      </a:lvl4pPr>
                      <a:lvl5pPr>
                        <a:spcBef>
                          <a:spcPct val="20000"/>
                        </a:spcBef>
                        <a:defRPr>
                          <a:solidFill>
                            <a:schemeClr val="tx1"/>
                          </a:solidFill>
                          <a:latin typeface="Times New Roman" pitchFamily="18" charset="0"/>
                        </a:defRPr>
                      </a:lvl5pPr>
                      <a:lvl6pPr eaLnBrk="0" fontAlgn="base" hangingPunct="0">
                        <a:spcBef>
                          <a:spcPct val="20000"/>
                        </a:spcBef>
                        <a:spcAft>
                          <a:spcPct val="0"/>
                        </a:spcAft>
                        <a:defRPr>
                          <a:solidFill>
                            <a:schemeClr val="tx1"/>
                          </a:solidFill>
                          <a:latin typeface="Times New Roman" pitchFamily="18" charset="0"/>
                        </a:defRPr>
                      </a:lvl6pPr>
                      <a:lvl7pPr eaLnBrk="0" fontAlgn="base" hangingPunct="0">
                        <a:spcBef>
                          <a:spcPct val="20000"/>
                        </a:spcBef>
                        <a:spcAft>
                          <a:spcPct val="0"/>
                        </a:spcAft>
                        <a:defRPr>
                          <a:solidFill>
                            <a:schemeClr val="tx1"/>
                          </a:solidFill>
                          <a:latin typeface="Times New Roman" pitchFamily="18" charset="0"/>
                        </a:defRPr>
                      </a:lvl7pPr>
                      <a:lvl8pPr eaLnBrk="0" fontAlgn="base" hangingPunct="0">
                        <a:spcBef>
                          <a:spcPct val="20000"/>
                        </a:spcBef>
                        <a:spcAft>
                          <a:spcPct val="0"/>
                        </a:spcAft>
                        <a:defRPr>
                          <a:solidFill>
                            <a:schemeClr val="tx1"/>
                          </a:solidFill>
                          <a:latin typeface="Times New Roman" pitchFamily="18" charset="0"/>
                        </a:defRPr>
                      </a:lvl8pPr>
                      <a:lvl9pPr eaLnBrk="0" fontAlgn="base" hangingPunct="0">
                        <a:spcBef>
                          <a:spcPct val="20000"/>
                        </a:spcBef>
                        <a:spcAft>
                          <a:spcPct val="0"/>
                        </a:spcAft>
                        <a:defRPr>
                          <a:solidFill>
                            <a:schemeClr val="tx1"/>
                          </a:solidFill>
                          <a:latin typeface="Times New Roman" pitchFamily="18" charset="0"/>
                        </a:defRPr>
                      </a:lvl9p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altLang="en-US" sz="1400" b="1" i="0" u="none" strike="noStrike" cap="none" normalizeH="0" baseline="0" smtClean="0">
                          <a:ln>
                            <a:noFill/>
                          </a:ln>
                          <a:solidFill>
                            <a:schemeClr val="tx1"/>
                          </a:solidFill>
                          <a:effectLst/>
                          <a:latin typeface="Times New Roman" pitchFamily="18" charset="0"/>
                        </a:rPr>
                        <a:t>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64" name="Text Box 12"/>
          <p:cNvSpPr txBox="1">
            <a:spLocks noChangeArrowheads="1"/>
          </p:cNvSpPr>
          <p:nvPr/>
        </p:nvSpPr>
        <p:spPr bwMode="auto">
          <a:xfrm>
            <a:off x="152400" y="685800"/>
            <a:ext cx="5867400" cy="1427163"/>
          </a:xfrm>
          <a:prstGeom prst="rect">
            <a:avLst/>
          </a:prstGeom>
          <a:noFill/>
          <a:ln w="57150" cmpd="thickThin">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1200"/>
              <a:t>Parker has a summer job with real ups and downs: he delivers packages in the Gresham Tower in Southlake.  On his first day he is given a box of sandwiches to deliver during lunchtime.  He takes the turkey sandwich to an office 3 floors above the basement.  He delivers the ham and cheese 13 floors above the turkey and 7 floors below the egg salad.  He delivers the pastrami 9 floors below the ham and cheese and 8 floors below the submarine sandwich.  He takes the tuna to an office 12 floors below the submarine sandwich.  What is the number of the floor to which Parker delivered each sandwich? </a:t>
            </a:r>
          </a:p>
        </p:txBody>
      </p:sp>
      <p:sp>
        <p:nvSpPr>
          <p:cNvPr id="23565" name="Text Box 13"/>
          <p:cNvSpPr txBox="1">
            <a:spLocks noChangeArrowheads="1"/>
          </p:cNvSpPr>
          <p:nvPr/>
        </p:nvSpPr>
        <p:spPr bwMode="auto">
          <a:xfrm>
            <a:off x="3403600" y="165100"/>
            <a:ext cx="760413" cy="274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200"/>
              <a:t>Comp - 7</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B2B2B2"/>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3333CC"/>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5248</TotalTime>
  <Words>120</Words>
  <Application>Microsoft Office PowerPoint</Application>
  <PresentationFormat>On-screen Show (4:3)</PresentationFormat>
  <Paragraphs>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Lance Mangham</dc:creator>
  <cp:lastModifiedBy>Lance</cp:lastModifiedBy>
  <cp:revision>87</cp:revision>
  <cp:lastPrinted>2001-04-26T02:59:36Z</cp:lastPrinted>
  <dcterms:created xsi:type="dcterms:W3CDTF">2000-09-03T02:04:07Z</dcterms:created>
  <dcterms:modified xsi:type="dcterms:W3CDTF">2014-05-03T21:22:09Z</dcterms:modified>
</cp:coreProperties>
</file>